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32918400" cy="219456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0" userDrawn="1">
          <p15:clr>
            <a:srgbClr val="A4A3A4"/>
          </p15:clr>
        </p15:guide>
        <p15:guide id="3" pos="720" userDrawn="1">
          <p15:clr>
            <a:srgbClr val="A4A3A4"/>
          </p15:clr>
        </p15:guide>
        <p15:guide id="4" pos="20016" userDrawn="1">
          <p15:clr>
            <a:srgbClr val="A4A3A4"/>
          </p15:clr>
        </p15:guide>
        <p15:guide id="5" orient="horz" pos="13104" userDrawn="1">
          <p15:clr>
            <a:srgbClr val="A4A3A4"/>
          </p15:clr>
        </p15:guide>
        <p15:guide id="6" pos="5112" userDrawn="1">
          <p15:clr>
            <a:srgbClr val="A4A3A4"/>
          </p15:clr>
        </p15:guide>
        <p15:guide id="7" pos="5688" userDrawn="1">
          <p15:clr>
            <a:srgbClr val="A4A3A4"/>
          </p15:clr>
        </p15:guide>
        <p15:guide id="8" pos="10080" userDrawn="1">
          <p15:clr>
            <a:srgbClr val="A4A3A4"/>
          </p15:clr>
        </p15:guide>
        <p15:guide id="9" pos="10656" userDrawn="1">
          <p15:clr>
            <a:srgbClr val="A4A3A4"/>
          </p15:clr>
        </p15:guide>
        <p15:guide id="10" pos="15048" userDrawn="1">
          <p15:clr>
            <a:srgbClr val="A4A3A4"/>
          </p15:clr>
        </p15:guide>
        <p15:guide id="11" pos="156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1F0C6D-A63C-2414-84D8-EAB60497C376}" v="14" dt="2024-05-19T22:08:11.297"/>
    <p1510:client id="{976A7E2A-20FB-0D91-13AE-AE0C0FEBF1EA}" v="1441" dt="2024-05-20T04:52:49.301"/>
    <p1510:client id="{99A4F6CB-F9D5-0A7F-E3B5-092CA34A89DC}" v="817" dt="2024-05-20T03:19:50.233"/>
    <p1510:client id="{FE13D314-AA54-D1FE-CF85-9AF00E732F1B}" v="204" dt="2024-05-20T05:00:41.1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1416" y="-2582"/>
      </p:cViewPr>
      <p:guideLst>
        <p:guide orient="horz" pos="720"/>
        <p:guide pos="720"/>
        <p:guide pos="20016"/>
        <p:guide orient="horz" pos="13104"/>
        <p:guide pos="5112"/>
        <p:guide pos="5688"/>
        <p:guide pos="10080"/>
        <p:guide pos="10656"/>
        <p:guide pos="15048"/>
        <p:guide pos="156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E313EB-F218-4827-A935-DE4B4B3B503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C989F33D-5601-4E72-980E-B884999BE099}">
      <dgm:prSet phldrT="[Text]"/>
      <dgm:spPr/>
      <dgm:t>
        <a:bodyPr/>
        <a:lstStyle/>
        <a:p>
          <a:r>
            <a:rPr lang="en-US"/>
            <a:t>Coupon Prep</a:t>
          </a:r>
        </a:p>
      </dgm:t>
    </dgm:pt>
    <dgm:pt modelId="{A6CA7386-4660-436B-8051-9EF33DB052EA}" type="parTrans" cxnId="{0480CAEE-65CF-44CA-97D1-22DEB5FEB011}">
      <dgm:prSet/>
      <dgm:spPr/>
      <dgm:t>
        <a:bodyPr/>
        <a:lstStyle/>
        <a:p>
          <a:endParaRPr lang="en-US"/>
        </a:p>
      </dgm:t>
    </dgm:pt>
    <dgm:pt modelId="{0798AF4B-7CA1-40B8-9C88-90C583A01A19}" type="sibTrans" cxnId="{0480CAEE-65CF-44CA-97D1-22DEB5FEB011}">
      <dgm:prSet/>
      <dgm:spPr/>
      <dgm:t>
        <a:bodyPr/>
        <a:lstStyle/>
        <a:p>
          <a:endParaRPr lang="en-US"/>
        </a:p>
      </dgm:t>
    </dgm:pt>
    <dgm:pt modelId="{3C4F6F12-28C7-46B4-B245-A4C7767B005A}">
      <dgm:prSet phldrT="[Text]"/>
      <dgm:spPr/>
      <dgm:t>
        <a:bodyPr/>
        <a:lstStyle/>
        <a:p>
          <a:r>
            <a:rPr lang="en-US"/>
            <a:t>UV Exposure</a:t>
          </a:r>
        </a:p>
      </dgm:t>
    </dgm:pt>
    <dgm:pt modelId="{7084CBE3-4678-4381-BE68-EFB7163156C5}" type="parTrans" cxnId="{60F7F419-8E34-4280-8C52-604ABC74687D}">
      <dgm:prSet/>
      <dgm:spPr/>
      <dgm:t>
        <a:bodyPr/>
        <a:lstStyle/>
        <a:p>
          <a:endParaRPr lang="en-US"/>
        </a:p>
      </dgm:t>
    </dgm:pt>
    <dgm:pt modelId="{76F345C0-C588-441F-B23D-7FE4A8BFDB7F}" type="sibTrans" cxnId="{60F7F419-8E34-4280-8C52-604ABC74687D}">
      <dgm:prSet/>
      <dgm:spPr/>
      <dgm:t>
        <a:bodyPr/>
        <a:lstStyle/>
        <a:p>
          <a:endParaRPr lang="en-US"/>
        </a:p>
      </dgm:t>
    </dgm:pt>
    <dgm:pt modelId="{6E110FA1-3DC7-457F-A0E0-C9A5F2969AB0}">
      <dgm:prSet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Coupon Testing</a:t>
          </a:r>
        </a:p>
      </dgm:t>
    </dgm:pt>
    <dgm:pt modelId="{E1883470-317C-4F8C-93A9-11169A1CFF8A}" type="parTrans" cxnId="{809BDE9C-CE85-4D3A-9296-7089BC516ECA}">
      <dgm:prSet/>
      <dgm:spPr/>
    </dgm:pt>
    <dgm:pt modelId="{C5296FAB-A7B6-462B-8AB9-EFEF17466068}" type="sibTrans" cxnId="{809BDE9C-CE85-4D3A-9296-7089BC516ECA}">
      <dgm:prSet/>
      <dgm:spPr/>
      <dgm:t>
        <a:bodyPr/>
        <a:lstStyle/>
        <a:p>
          <a:endParaRPr lang="en-US"/>
        </a:p>
      </dgm:t>
    </dgm:pt>
    <dgm:pt modelId="{7DC222CC-0F3A-4E7E-932A-7F0686641DEC}">
      <dgm:prSet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Data Analysis</a:t>
          </a:r>
        </a:p>
      </dgm:t>
    </dgm:pt>
    <dgm:pt modelId="{196AD68C-8CC6-4D5D-852B-36E9EE30C4D9}" type="parTrans" cxnId="{B130B6B2-6114-4B56-9C64-7EDAD6E13D86}">
      <dgm:prSet/>
      <dgm:spPr/>
    </dgm:pt>
    <dgm:pt modelId="{3950B265-9D80-4F19-B398-C70A9CD20777}" type="sibTrans" cxnId="{B130B6B2-6114-4B56-9C64-7EDAD6E13D86}">
      <dgm:prSet/>
      <dgm:spPr/>
      <dgm:t>
        <a:bodyPr/>
        <a:lstStyle/>
        <a:p>
          <a:endParaRPr lang="en-US"/>
        </a:p>
      </dgm:t>
    </dgm:pt>
    <dgm:pt modelId="{3D8E4AB5-39B5-411C-A456-4CDEBB2B80EA}" type="pres">
      <dgm:prSet presAssocID="{EFE313EB-F218-4827-A935-DE4B4B3B5037}" presName="Name0" presStyleCnt="0">
        <dgm:presLayoutVars>
          <dgm:dir/>
          <dgm:resizeHandles val="exact"/>
        </dgm:presLayoutVars>
      </dgm:prSet>
      <dgm:spPr/>
    </dgm:pt>
    <dgm:pt modelId="{3A4465B8-C8F9-41F1-9F6C-31E0D2DE4906}" type="pres">
      <dgm:prSet presAssocID="{C989F33D-5601-4E72-980E-B884999BE099}" presName="node" presStyleLbl="node1" presStyleIdx="0" presStyleCnt="4">
        <dgm:presLayoutVars>
          <dgm:bulletEnabled val="1"/>
        </dgm:presLayoutVars>
      </dgm:prSet>
      <dgm:spPr/>
    </dgm:pt>
    <dgm:pt modelId="{79209B38-E506-492C-84BB-48BBC54CD4CB}" type="pres">
      <dgm:prSet presAssocID="{0798AF4B-7CA1-40B8-9C88-90C583A01A19}" presName="sibTrans" presStyleLbl="sibTrans2D1" presStyleIdx="0" presStyleCnt="3"/>
      <dgm:spPr/>
    </dgm:pt>
    <dgm:pt modelId="{FC7C3297-974D-44A3-8EB4-65D7229FD5B2}" type="pres">
      <dgm:prSet presAssocID="{0798AF4B-7CA1-40B8-9C88-90C583A01A19}" presName="connectorText" presStyleLbl="sibTrans2D1" presStyleIdx="0" presStyleCnt="3"/>
      <dgm:spPr/>
    </dgm:pt>
    <dgm:pt modelId="{6913CD84-BA54-4F0F-90AC-10FDEE9DE94A}" type="pres">
      <dgm:prSet presAssocID="{3C4F6F12-28C7-46B4-B245-A4C7767B005A}" presName="node" presStyleLbl="node1" presStyleIdx="1" presStyleCnt="4">
        <dgm:presLayoutVars>
          <dgm:bulletEnabled val="1"/>
        </dgm:presLayoutVars>
      </dgm:prSet>
      <dgm:spPr/>
    </dgm:pt>
    <dgm:pt modelId="{DECA7093-3C49-48B2-B3D0-C213F6055FC2}" type="pres">
      <dgm:prSet presAssocID="{76F345C0-C588-441F-B23D-7FE4A8BFDB7F}" presName="sibTrans" presStyleLbl="sibTrans2D1" presStyleIdx="1" presStyleCnt="3"/>
      <dgm:spPr/>
    </dgm:pt>
    <dgm:pt modelId="{A4ADED50-0D69-49D9-BF37-6E71F292E576}" type="pres">
      <dgm:prSet presAssocID="{76F345C0-C588-441F-B23D-7FE4A8BFDB7F}" presName="connectorText" presStyleLbl="sibTrans2D1" presStyleIdx="1" presStyleCnt="3"/>
      <dgm:spPr/>
    </dgm:pt>
    <dgm:pt modelId="{CF43714E-2190-43E5-B220-0E7A46396BAE}" type="pres">
      <dgm:prSet presAssocID="{6E110FA1-3DC7-457F-A0E0-C9A5F2969AB0}" presName="node" presStyleLbl="node1" presStyleIdx="2" presStyleCnt="4">
        <dgm:presLayoutVars>
          <dgm:bulletEnabled val="1"/>
        </dgm:presLayoutVars>
      </dgm:prSet>
      <dgm:spPr/>
    </dgm:pt>
    <dgm:pt modelId="{A5CBB47A-BE32-4678-BE9F-24D1DEED2D8E}" type="pres">
      <dgm:prSet presAssocID="{C5296FAB-A7B6-462B-8AB9-EFEF17466068}" presName="sibTrans" presStyleLbl="sibTrans2D1" presStyleIdx="2" presStyleCnt="3"/>
      <dgm:spPr/>
    </dgm:pt>
    <dgm:pt modelId="{512EBB81-D8EC-4828-8770-0462AF2B39C5}" type="pres">
      <dgm:prSet presAssocID="{C5296FAB-A7B6-462B-8AB9-EFEF17466068}" presName="connectorText" presStyleLbl="sibTrans2D1" presStyleIdx="2" presStyleCnt="3"/>
      <dgm:spPr/>
    </dgm:pt>
    <dgm:pt modelId="{06CB4141-E6D9-4160-84D5-CDDD6BFBE5C2}" type="pres">
      <dgm:prSet presAssocID="{7DC222CC-0F3A-4E7E-932A-7F0686641DEC}" presName="node" presStyleLbl="node1" presStyleIdx="3" presStyleCnt="4">
        <dgm:presLayoutVars>
          <dgm:bulletEnabled val="1"/>
        </dgm:presLayoutVars>
      </dgm:prSet>
      <dgm:spPr/>
    </dgm:pt>
  </dgm:ptLst>
  <dgm:cxnLst>
    <dgm:cxn modelId="{60F7F419-8E34-4280-8C52-604ABC74687D}" srcId="{EFE313EB-F218-4827-A935-DE4B4B3B5037}" destId="{3C4F6F12-28C7-46B4-B245-A4C7767B005A}" srcOrd="1" destOrd="0" parTransId="{7084CBE3-4678-4381-BE68-EFB7163156C5}" sibTransId="{76F345C0-C588-441F-B23D-7FE4A8BFDB7F}"/>
    <dgm:cxn modelId="{6DD47860-0DBB-42A3-9976-0BE799CCD7EB}" type="presOf" srcId="{3C4F6F12-28C7-46B4-B245-A4C7767B005A}" destId="{6913CD84-BA54-4F0F-90AC-10FDEE9DE94A}" srcOrd="0" destOrd="0" presId="urn:microsoft.com/office/officeart/2005/8/layout/process1"/>
    <dgm:cxn modelId="{1F770C64-6ED8-46F4-851B-269B326F71CC}" type="presOf" srcId="{0798AF4B-7CA1-40B8-9C88-90C583A01A19}" destId="{79209B38-E506-492C-84BB-48BBC54CD4CB}" srcOrd="0" destOrd="0" presId="urn:microsoft.com/office/officeart/2005/8/layout/process1"/>
    <dgm:cxn modelId="{2FEADC47-1933-4891-B92D-360CC663D3BF}" type="presOf" srcId="{C5296FAB-A7B6-462B-8AB9-EFEF17466068}" destId="{512EBB81-D8EC-4828-8770-0462AF2B39C5}" srcOrd="1" destOrd="0" presId="urn:microsoft.com/office/officeart/2005/8/layout/process1"/>
    <dgm:cxn modelId="{12925448-22D1-46B4-9EFA-C3E132EB89F1}" type="presOf" srcId="{C989F33D-5601-4E72-980E-B884999BE099}" destId="{3A4465B8-C8F9-41F1-9F6C-31E0D2DE4906}" srcOrd="0" destOrd="0" presId="urn:microsoft.com/office/officeart/2005/8/layout/process1"/>
    <dgm:cxn modelId="{40A4D999-9006-48FD-BC60-520003429E93}" type="presOf" srcId="{6E110FA1-3DC7-457F-A0E0-C9A5F2969AB0}" destId="{CF43714E-2190-43E5-B220-0E7A46396BAE}" srcOrd="0" destOrd="0" presId="urn:microsoft.com/office/officeart/2005/8/layout/process1"/>
    <dgm:cxn modelId="{809BDE9C-CE85-4D3A-9296-7089BC516ECA}" srcId="{EFE313EB-F218-4827-A935-DE4B4B3B5037}" destId="{6E110FA1-3DC7-457F-A0E0-C9A5F2969AB0}" srcOrd="2" destOrd="0" parTransId="{E1883470-317C-4F8C-93A9-11169A1CFF8A}" sibTransId="{C5296FAB-A7B6-462B-8AB9-EFEF17466068}"/>
    <dgm:cxn modelId="{D164ABAC-5188-4E30-A85B-BE6F551E65C8}" type="presOf" srcId="{0798AF4B-7CA1-40B8-9C88-90C583A01A19}" destId="{FC7C3297-974D-44A3-8EB4-65D7229FD5B2}" srcOrd="1" destOrd="0" presId="urn:microsoft.com/office/officeart/2005/8/layout/process1"/>
    <dgm:cxn modelId="{B130B6B2-6114-4B56-9C64-7EDAD6E13D86}" srcId="{EFE313EB-F218-4827-A935-DE4B4B3B5037}" destId="{7DC222CC-0F3A-4E7E-932A-7F0686641DEC}" srcOrd="3" destOrd="0" parTransId="{196AD68C-8CC6-4D5D-852B-36E9EE30C4D9}" sibTransId="{3950B265-9D80-4F19-B398-C70A9CD20777}"/>
    <dgm:cxn modelId="{57808CBC-6C56-4944-81C6-A8367CD6E213}" type="presOf" srcId="{C5296FAB-A7B6-462B-8AB9-EFEF17466068}" destId="{A5CBB47A-BE32-4678-BE9F-24D1DEED2D8E}" srcOrd="0" destOrd="0" presId="urn:microsoft.com/office/officeart/2005/8/layout/process1"/>
    <dgm:cxn modelId="{1221EDCD-D3F6-4225-9C47-6B0ED4F68113}" type="presOf" srcId="{76F345C0-C588-441F-B23D-7FE4A8BFDB7F}" destId="{A4ADED50-0D69-49D9-BF37-6E71F292E576}" srcOrd="1" destOrd="0" presId="urn:microsoft.com/office/officeart/2005/8/layout/process1"/>
    <dgm:cxn modelId="{719580E1-180B-4DE4-A7FE-6D05BC07BC91}" type="presOf" srcId="{EFE313EB-F218-4827-A935-DE4B4B3B5037}" destId="{3D8E4AB5-39B5-411C-A456-4CDEBB2B80EA}" srcOrd="0" destOrd="0" presId="urn:microsoft.com/office/officeart/2005/8/layout/process1"/>
    <dgm:cxn modelId="{E88024E5-F349-4AC7-8F72-A10B2C29A3C3}" type="presOf" srcId="{7DC222CC-0F3A-4E7E-932A-7F0686641DEC}" destId="{06CB4141-E6D9-4160-84D5-CDDD6BFBE5C2}" srcOrd="0" destOrd="0" presId="urn:microsoft.com/office/officeart/2005/8/layout/process1"/>
    <dgm:cxn modelId="{0E9121EC-C961-441E-92A6-72C0DD248107}" type="presOf" srcId="{76F345C0-C588-441F-B23D-7FE4A8BFDB7F}" destId="{DECA7093-3C49-48B2-B3D0-C213F6055FC2}" srcOrd="0" destOrd="0" presId="urn:microsoft.com/office/officeart/2005/8/layout/process1"/>
    <dgm:cxn modelId="{0480CAEE-65CF-44CA-97D1-22DEB5FEB011}" srcId="{EFE313EB-F218-4827-A935-DE4B4B3B5037}" destId="{C989F33D-5601-4E72-980E-B884999BE099}" srcOrd="0" destOrd="0" parTransId="{A6CA7386-4660-436B-8051-9EF33DB052EA}" sibTransId="{0798AF4B-7CA1-40B8-9C88-90C583A01A19}"/>
    <dgm:cxn modelId="{AAFCD6A2-8032-401F-91BE-0FAC3BC0E5B5}" type="presParOf" srcId="{3D8E4AB5-39B5-411C-A456-4CDEBB2B80EA}" destId="{3A4465B8-C8F9-41F1-9F6C-31E0D2DE4906}" srcOrd="0" destOrd="0" presId="urn:microsoft.com/office/officeart/2005/8/layout/process1"/>
    <dgm:cxn modelId="{A9BA9160-2322-4B83-8C2F-7706E7ADCFEE}" type="presParOf" srcId="{3D8E4AB5-39B5-411C-A456-4CDEBB2B80EA}" destId="{79209B38-E506-492C-84BB-48BBC54CD4CB}" srcOrd="1" destOrd="0" presId="urn:microsoft.com/office/officeart/2005/8/layout/process1"/>
    <dgm:cxn modelId="{2A6F35D7-BD7F-4586-9C34-4547CBB3F1DD}" type="presParOf" srcId="{79209B38-E506-492C-84BB-48BBC54CD4CB}" destId="{FC7C3297-974D-44A3-8EB4-65D7229FD5B2}" srcOrd="0" destOrd="0" presId="urn:microsoft.com/office/officeart/2005/8/layout/process1"/>
    <dgm:cxn modelId="{0434D529-703E-4691-8FC4-AA44733CF7D1}" type="presParOf" srcId="{3D8E4AB5-39B5-411C-A456-4CDEBB2B80EA}" destId="{6913CD84-BA54-4F0F-90AC-10FDEE9DE94A}" srcOrd="2" destOrd="0" presId="urn:microsoft.com/office/officeart/2005/8/layout/process1"/>
    <dgm:cxn modelId="{51DC9310-B62B-45F4-BECD-B971B11D3A3E}" type="presParOf" srcId="{3D8E4AB5-39B5-411C-A456-4CDEBB2B80EA}" destId="{DECA7093-3C49-48B2-B3D0-C213F6055FC2}" srcOrd="3" destOrd="0" presId="urn:microsoft.com/office/officeart/2005/8/layout/process1"/>
    <dgm:cxn modelId="{91D5BDF9-B45E-4B70-9DDC-5DA7B0574A72}" type="presParOf" srcId="{DECA7093-3C49-48B2-B3D0-C213F6055FC2}" destId="{A4ADED50-0D69-49D9-BF37-6E71F292E576}" srcOrd="0" destOrd="0" presId="urn:microsoft.com/office/officeart/2005/8/layout/process1"/>
    <dgm:cxn modelId="{9A9C0446-AC8B-4622-8157-93EBDC4F4397}" type="presParOf" srcId="{3D8E4AB5-39B5-411C-A456-4CDEBB2B80EA}" destId="{CF43714E-2190-43E5-B220-0E7A46396BAE}" srcOrd="4" destOrd="0" presId="urn:microsoft.com/office/officeart/2005/8/layout/process1"/>
    <dgm:cxn modelId="{D76ED316-D81A-4B5B-B543-0CA1A62E0381}" type="presParOf" srcId="{3D8E4AB5-39B5-411C-A456-4CDEBB2B80EA}" destId="{A5CBB47A-BE32-4678-BE9F-24D1DEED2D8E}" srcOrd="5" destOrd="0" presId="urn:microsoft.com/office/officeart/2005/8/layout/process1"/>
    <dgm:cxn modelId="{6F4D1F22-BCD8-4F04-8507-EF8795BEE73E}" type="presParOf" srcId="{A5CBB47A-BE32-4678-BE9F-24D1DEED2D8E}" destId="{512EBB81-D8EC-4828-8770-0462AF2B39C5}" srcOrd="0" destOrd="0" presId="urn:microsoft.com/office/officeart/2005/8/layout/process1"/>
    <dgm:cxn modelId="{7597CCA0-C2EC-408E-92E3-299A85999CD2}" type="presParOf" srcId="{3D8E4AB5-39B5-411C-A456-4CDEBB2B80EA}" destId="{06CB4141-E6D9-4160-84D5-CDDD6BFBE5C2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4465B8-C8F9-41F1-9F6C-31E0D2DE4906}">
      <dsp:nvSpPr>
        <dsp:cNvPr id="0" name=""/>
        <dsp:cNvSpPr/>
      </dsp:nvSpPr>
      <dsp:spPr>
        <a:xfrm>
          <a:off x="5448" y="428689"/>
          <a:ext cx="2382254" cy="14293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Coupon Prep</a:t>
          </a:r>
        </a:p>
      </dsp:txBody>
      <dsp:txXfrm>
        <a:off x="47312" y="470553"/>
        <a:ext cx="2298526" cy="1345624"/>
      </dsp:txXfrm>
    </dsp:sp>
    <dsp:sp modelId="{79209B38-E506-492C-84BB-48BBC54CD4CB}">
      <dsp:nvSpPr>
        <dsp:cNvPr id="0" name=""/>
        <dsp:cNvSpPr/>
      </dsp:nvSpPr>
      <dsp:spPr>
        <a:xfrm>
          <a:off x="2625928" y="847966"/>
          <a:ext cx="505038" cy="5907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2625928" y="966126"/>
        <a:ext cx="353527" cy="354479"/>
      </dsp:txXfrm>
    </dsp:sp>
    <dsp:sp modelId="{6913CD84-BA54-4F0F-90AC-10FDEE9DE94A}">
      <dsp:nvSpPr>
        <dsp:cNvPr id="0" name=""/>
        <dsp:cNvSpPr/>
      </dsp:nvSpPr>
      <dsp:spPr>
        <a:xfrm>
          <a:off x="3340605" y="428689"/>
          <a:ext cx="2382254" cy="14293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UV Exposure</a:t>
          </a:r>
        </a:p>
      </dsp:txBody>
      <dsp:txXfrm>
        <a:off x="3382469" y="470553"/>
        <a:ext cx="2298526" cy="1345624"/>
      </dsp:txXfrm>
    </dsp:sp>
    <dsp:sp modelId="{DECA7093-3C49-48B2-B3D0-C213F6055FC2}">
      <dsp:nvSpPr>
        <dsp:cNvPr id="0" name=""/>
        <dsp:cNvSpPr/>
      </dsp:nvSpPr>
      <dsp:spPr>
        <a:xfrm>
          <a:off x="5961085" y="847966"/>
          <a:ext cx="505038" cy="5907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5961085" y="966126"/>
        <a:ext cx="353527" cy="354479"/>
      </dsp:txXfrm>
    </dsp:sp>
    <dsp:sp modelId="{CF43714E-2190-43E5-B220-0E7A46396BAE}">
      <dsp:nvSpPr>
        <dsp:cNvPr id="0" name=""/>
        <dsp:cNvSpPr/>
      </dsp:nvSpPr>
      <dsp:spPr>
        <a:xfrm>
          <a:off x="6675761" y="428689"/>
          <a:ext cx="2382254" cy="14293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>
              <a:latin typeface="Calibri Light" panose="020F0302020204030204"/>
            </a:rPr>
            <a:t>Coupon Testing</a:t>
          </a:r>
        </a:p>
      </dsp:txBody>
      <dsp:txXfrm>
        <a:off x="6717625" y="470553"/>
        <a:ext cx="2298526" cy="1345624"/>
      </dsp:txXfrm>
    </dsp:sp>
    <dsp:sp modelId="{A5CBB47A-BE32-4678-BE9F-24D1DEED2D8E}">
      <dsp:nvSpPr>
        <dsp:cNvPr id="0" name=""/>
        <dsp:cNvSpPr/>
      </dsp:nvSpPr>
      <dsp:spPr>
        <a:xfrm>
          <a:off x="9296242" y="847966"/>
          <a:ext cx="505038" cy="5907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/>
        </a:p>
      </dsp:txBody>
      <dsp:txXfrm>
        <a:off x="9296242" y="966126"/>
        <a:ext cx="353527" cy="354479"/>
      </dsp:txXfrm>
    </dsp:sp>
    <dsp:sp modelId="{06CB4141-E6D9-4160-84D5-CDDD6BFBE5C2}">
      <dsp:nvSpPr>
        <dsp:cNvPr id="0" name=""/>
        <dsp:cNvSpPr/>
      </dsp:nvSpPr>
      <dsp:spPr>
        <a:xfrm>
          <a:off x="10010918" y="428689"/>
          <a:ext cx="2382254" cy="14293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>
              <a:latin typeface="Calibri Light" panose="020F0302020204030204"/>
            </a:rPr>
            <a:t>Data Analysis</a:t>
          </a:r>
        </a:p>
      </dsp:txBody>
      <dsp:txXfrm>
        <a:off x="10052782" y="470553"/>
        <a:ext cx="2298526" cy="13456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83116A-51A3-4712-81EE-44176F88A68B}" type="datetimeFigureOut">
              <a:t>5/20/2024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143000"/>
            <a:ext cx="4629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149C15-E418-405E-A813-0EB025B35EF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849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,Sans-Serif"/>
              <a:buChar char="•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149C15-E418-405E-A813-0EB025B35EF2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34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3591562"/>
            <a:ext cx="2798064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11526522"/>
            <a:ext cx="24688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0EEA-D0D3-8B4B-92D4-DEB51ACFF84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1AB-2AEA-4F43-9A67-F95394B0E4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0EEA-D0D3-8B4B-92D4-DEB51ACFF84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1AB-2AEA-4F43-9A67-F95394B0E4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1168400"/>
            <a:ext cx="7098030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1168400"/>
            <a:ext cx="20882610" cy="185978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0EEA-D0D3-8B4B-92D4-DEB51ACFF84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1AB-2AEA-4F43-9A67-F95394B0E4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0EEA-D0D3-8B4B-92D4-DEB51ACFF84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1AB-2AEA-4F43-9A67-F95394B0E4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5471167"/>
            <a:ext cx="283921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14686287"/>
            <a:ext cx="283921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/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0EEA-D0D3-8B4B-92D4-DEB51ACFF84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1AB-2AEA-4F43-9A67-F95394B0E4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5842000"/>
            <a:ext cx="13990320" cy="139242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0EEA-D0D3-8B4B-92D4-DEB51ACFF84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1AB-2AEA-4F43-9A67-F95394B0E4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168405"/>
            <a:ext cx="28392120" cy="42418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5379722"/>
            <a:ext cx="13926024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8016240"/>
            <a:ext cx="13926024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5379722"/>
            <a:ext cx="13994608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8016240"/>
            <a:ext cx="13994608" cy="117906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0EEA-D0D3-8B4B-92D4-DEB51ACFF84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1AB-2AEA-4F43-9A67-F95394B0E4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0EEA-D0D3-8B4B-92D4-DEB51ACFF84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1AB-2AEA-4F43-9A67-F95394B0E4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0EEA-D0D3-8B4B-92D4-DEB51ACFF84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1AB-2AEA-4F43-9A67-F95394B0E4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3159765"/>
            <a:ext cx="166649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0EEA-D0D3-8B4B-92D4-DEB51ACFF84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1AB-2AEA-4F43-9A67-F95394B0E4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1463040"/>
            <a:ext cx="10617041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3159765"/>
            <a:ext cx="166649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6583680"/>
            <a:ext cx="10617041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80EEA-D0D3-8B4B-92D4-DEB51ACFF84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1AB-2AEA-4F43-9A67-F95394B0E48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1168405"/>
            <a:ext cx="283921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5842000"/>
            <a:ext cx="283921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280EEA-D0D3-8B4B-92D4-DEB51ACFF84E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20340325"/>
            <a:ext cx="111099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20340325"/>
            <a:ext cx="74066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B81AB-2AEA-4F43-9A67-F95394B0E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diagramQuickStyle" Target="../diagrams/quickStyle1.xml"/><Relationship Id="rId18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diagramLayout" Target="../diagrams/layout1.xml"/><Relationship Id="rId1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diagramData" Target="../diagrams/data1.xml"/><Relationship Id="rId5" Type="http://schemas.openxmlformats.org/officeDocument/2006/relationships/image" Target="../media/image3.png"/><Relationship Id="rId15" Type="http://schemas.microsoft.com/office/2007/relationships/diagramDrawing" Target="../diagrams/drawing1.xml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diagramColors" Target="../diagrams/colors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Purple Header Bar"/>
          <p:cNvSpPr/>
          <p:nvPr/>
        </p:nvSpPr>
        <p:spPr>
          <a:xfrm>
            <a:off x="18386" y="-800368"/>
            <a:ext cx="32922346" cy="50328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671480"/>
            <a:ext cx="27980640" cy="1706882"/>
          </a:xfrm>
        </p:spPr>
        <p:txBody>
          <a:bodyPr anchor="b">
            <a:noAutofit/>
          </a:bodyPr>
          <a:lstStyle/>
          <a:p>
            <a:pPr algn="l"/>
            <a:r>
              <a:rPr lang="en-US" sz="9600" b="1">
                <a:solidFill>
                  <a:srgbClr val="FFFFFF"/>
                </a:solidFill>
                <a:latin typeface="Open Sans"/>
                <a:ea typeface="+mj-lt"/>
                <a:cs typeface="+mj-lt"/>
              </a:rPr>
              <a:t>Coatings for Improved UV-Protection of Additively Manufactured Photopolymers</a:t>
            </a:r>
            <a:endParaRPr lang="en-US" sz="9600">
              <a:latin typeface="Open San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36641" y="2624039"/>
            <a:ext cx="21001740" cy="19389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000">
                <a:solidFill>
                  <a:srgbClr val="FFFFFF"/>
                </a:solidFill>
                <a:latin typeface="Open Sans"/>
                <a:ea typeface="Open Sans"/>
                <a:cs typeface="Open Sans"/>
              </a:rPr>
              <a:t>Alexa Jung, Garrett </a:t>
            </a:r>
            <a:r>
              <a:rPr lang="en-US" sz="3000" err="1">
                <a:solidFill>
                  <a:srgbClr val="FFFFFF"/>
                </a:solidFill>
                <a:latin typeface="Open Sans"/>
                <a:ea typeface="Open Sans"/>
                <a:cs typeface="Open Sans"/>
              </a:rPr>
              <a:t>Wattawa</a:t>
            </a:r>
            <a:r>
              <a:rPr lang="en-US" sz="3000">
                <a:solidFill>
                  <a:srgbClr val="FFFFFF"/>
                </a:solidFill>
                <a:latin typeface="Open Sans"/>
                <a:ea typeface="Open Sans"/>
                <a:cs typeface="Open Sans"/>
              </a:rPr>
              <a:t>, Susan Luu, Isaac Miller</a:t>
            </a:r>
            <a:endParaRPr lang="en-US" sz="3000">
              <a:solidFill>
                <a:srgbClr val="FFFFFF"/>
              </a:solidFill>
              <a:latin typeface="Open Sans"/>
              <a:ea typeface="Open Sans" charset="0"/>
              <a:cs typeface="Open Sans" charset="0"/>
            </a:endParaRPr>
          </a:p>
          <a:p>
            <a:r>
              <a:rPr lang="en-US" sz="3000">
                <a:solidFill>
                  <a:srgbClr val="FFFFFF"/>
                </a:solidFill>
                <a:latin typeface="Open Sans"/>
                <a:ea typeface="Open Sans"/>
                <a:cs typeface="Open Sans"/>
              </a:rPr>
              <a:t>Boeing Industry Mentors: </a:t>
            </a:r>
            <a:r>
              <a:rPr lang="en-US" sz="3000" err="1">
                <a:solidFill>
                  <a:srgbClr val="FFFFFF"/>
                </a:solidFill>
                <a:latin typeface="Open Sans"/>
                <a:ea typeface="Open Sans"/>
                <a:cs typeface="Open Sans"/>
              </a:rPr>
              <a:t>Kjersta</a:t>
            </a:r>
            <a:r>
              <a:rPr lang="en-US" sz="3000">
                <a:solidFill>
                  <a:srgbClr val="FFFFFF"/>
                </a:solidFill>
                <a:latin typeface="Open Sans"/>
                <a:ea typeface="Open Sans"/>
                <a:cs typeface="Open Sans"/>
              </a:rPr>
              <a:t> Larson-Smith, Angela Davis, Zach Renwick</a:t>
            </a:r>
            <a:endParaRPr lang="en-US" sz="3000">
              <a:solidFill>
                <a:srgbClr val="FFFFFF"/>
              </a:solidFill>
              <a:latin typeface="Open Sans"/>
              <a:ea typeface="Open Sans" charset="0"/>
              <a:cs typeface="Open Sans" charset="0"/>
            </a:endParaRPr>
          </a:p>
          <a:p>
            <a:r>
              <a:rPr lang="en-US" sz="3000">
                <a:solidFill>
                  <a:srgbClr val="FFFFFF"/>
                </a:solidFill>
                <a:latin typeface="Open Sans"/>
                <a:ea typeface="Open Sans"/>
                <a:cs typeface="Open Sans"/>
              </a:rPr>
              <a:t>Faculty Mentor: Ben Rutz</a:t>
            </a:r>
            <a:endParaRPr lang="en-US" sz="3000">
              <a:solidFill>
                <a:srgbClr val="FFFFFF"/>
              </a:solidFill>
              <a:latin typeface="Open Sans"/>
              <a:ea typeface="Open Sans" charset="0"/>
              <a:cs typeface="Open Sans" charset="0"/>
            </a:endParaRPr>
          </a:p>
          <a:p>
            <a:endParaRPr lang="en-US" sz="3000">
              <a:solidFill>
                <a:srgbClr val="FFFFFF"/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13363" y="5311246"/>
            <a:ext cx="6221388" cy="483209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>
                <a:solidFill>
                  <a:srgbClr val="000000"/>
                </a:solidFill>
                <a:latin typeface="Open Sans"/>
                <a:ea typeface="Open Sans"/>
                <a:cs typeface="Times New Roman"/>
              </a:rPr>
              <a:t>Aerospace industry interested in AM</a:t>
            </a:r>
            <a:endParaRPr lang="en-US" sz="2800">
              <a:solidFill>
                <a:srgbClr val="33006F"/>
              </a:solidFill>
              <a:latin typeface="Open Sans"/>
              <a:ea typeface="Calibri" panose="020F0502020204030204"/>
              <a:cs typeface="Calibri" panose="020F0502020204030204"/>
            </a:endParaRPr>
          </a:p>
          <a:p>
            <a:r>
              <a:rPr lang="en-US" sz="2800">
                <a:solidFill>
                  <a:srgbClr val="000000"/>
                </a:solidFill>
                <a:latin typeface="Open Sans"/>
                <a:ea typeface="Open Sans"/>
                <a:cs typeface="Times New Roman"/>
              </a:rPr>
              <a:t>photopolymers:</a:t>
            </a:r>
            <a:endParaRPr lang="en-US" sz="2800">
              <a:solidFill>
                <a:srgbClr val="33006F"/>
              </a:solidFill>
              <a:latin typeface="Open Sans"/>
              <a:ea typeface="Calibri" panose="020F0502020204030204"/>
              <a:cs typeface="Calibri" panose="020F0502020204030204"/>
            </a:endParaRPr>
          </a:p>
          <a:p>
            <a:r>
              <a:rPr lang="en-US" sz="2800" b="1">
                <a:solidFill>
                  <a:schemeClr val="bg1"/>
                </a:solidFill>
                <a:latin typeface="Open Sans"/>
                <a:ea typeface="+mn-lt"/>
                <a:cs typeface="+mn-lt"/>
              </a:rPr>
              <a:t> &gt;</a:t>
            </a:r>
            <a:r>
              <a:rPr lang="en-US" sz="2800">
                <a:solidFill>
                  <a:srgbClr val="000000"/>
                </a:solidFill>
                <a:latin typeface="Open Sans"/>
                <a:ea typeface="Open Sans"/>
                <a:cs typeface="Times New Roman"/>
              </a:rPr>
              <a:t>Lightweight</a:t>
            </a:r>
            <a:endParaRPr lang="en-US" sz="2800">
              <a:latin typeface="Open Sans"/>
              <a:ea typeface="Calibri"/>
              <a:cs typeface="Calibri"/>
            </a:endParaRPr>
          </a:p>
          <a:p>
            <a:r>
              <a:rPr lang="en-US" sz="2800" b="1">
                <a:solidFill>
                  <a:schemeClr val="bg1"/>
                </a:solidFill>
                <a:latin typeface="Open Sans"/>
                <a:ea typeface="+mn-lt"/>
                <a:cs typeface="+mn-lt"/>
              </a:rPr>
              <a:t> &gt;</a:t>
            </a:r>
            <a:r>
              <a:rPr lang="en-US" sz="2800">
                <a:solidFill>
                  <a:srgbClr val="000000"/>
                </a:solidFill>
                <a:latin typeface="Open Sans"/>
                <a:ea typeface="Open Sans"/>
                <a:cs typeface="Times New Roman"/>
              </a:rPr>
              <a:t>Durable</a:t>
            </a:r>
            <a:endParaRPr lang="en-US" sz="2800">
              <a:solidFill>
                <a:srgbClr val="33006F"/>
              </a:solidFill>
              <a:latin typeface="Open Sans"/>
              <a:ea typeface="Calibri"/>
              <a:cs typeface="Calibri"/>
            </a:endParaRPr>
          </a:p>
          <a:p>
            <a:r>
              <a:rPr lang="en-US" sz="2800" b="1">
                <a:solidFill>
                  <a:schemeClr val="bg1"/>
                </a:solidFill>
                <a:latin typeface="Open Sans"/>
                <a:ea typeface="+mn-lt"/>
                <a:cs typeface="+mn-lt"/>
              </a:rPr>
              <a:t> &gt;</a:t>
            </a:r>
            <a:r>
              <a:rPr lang="en-US" sz="2800">
                <a:solidFill>
                  <a:srgbClr val="000000"/>
                </a:solidFill>
                <a:latin typeface="Open Sans"/>
                <a:ea typeface="Open Sans"/>
                <a:cs typeface="Times New Roman"/>
              </a:rPr>
              <a:t>Environmentally friendly</a:t>
            </a:r>
            <a:endParaRPr lang="en-US" sz="2800">
              <a:solidFill>
                <a:srgbClr val="33006F"/>
              </a:solidFill>
              <a:latin typeface="Open Sans"/>
              <a:ea typeface="Calibri"/>
              <a:cs typeface="Calibri"/>
            </a:endParaRPr>
          </a:p>
          <a:p>
            <a:r>
              <a:rPr lang="en-US" sz="2800">
                <a:solidFill>
                  <a:srgbClr val="000000"/>
                </a:solidFill>
                <a:latin typeface="Open Sans"/>
                <a:ea typeface="Open Sans"/>
                <a:cs typeface="Times New Roman"/>
              </a:rPr>
              <a:t>Use limited by:</a:t>
            </a:r>
            <a:endParaRPr lang="en-US" sz="2800">
              <a:solidFill>
                <a:srgbClr val="33006F"/>
              </a:solidFill>
              <a:latin typeface="Open Sans"/>
              <a:ea typeface="Calibri"/>
              <a:cs typeface="Calibri"/>
            </a:endParaRPr>
          </a:p>
          <a:p>
            <a:r>
              <a:rPr lang="en-US" sz="2800" b="1">
                <a:solidFill>
                  <a:schemeClr val="bg1"/>
                </a:solidFill>
                <a:latin typeface="Open Sans"/>
                <a:ea typeface="+mn-lt"/>
                <a:cs typeface="+mn-lt"/>
              </a:rPr>
              <a:t> &gt;</a:t>
            </a:r>
            <a:r>
              <a:rPr lang="en-US" sz="2800">
                <a:solidFill>
                  <a:srgbClr val="000000"/>
                </a:solidFill>
                <a:latin typeface="Open Sans"/>
                <a:ea typeface="Open Sans"/>
                <a:cs typeface="Times New Roman"/>
              </a:rPr>
              <a:t>Poor mechanical properties at elevated temperatures</a:t>
            </a:r>
            <a:endParaRPr lang="en-US" sz="2800">
              <a:solidFill>
                <a:srgbClr val="33006F"/>
              </a:solidFill>
              <a:latin typeface="Open Sans"/>
              <a:ea typeface="Calibri"/>
              <a:cs typeface="Calibri"/>
            </a:endParaRPr>
          </a:p>
          <a:p>
            <a:r>
              <a:rPr lang="en-US" sz="2800" b="1">
                <a:solidFill>
                  <a:schemeClr val="bg1"/>
                </a:solidFill>
                <a:latin typeface="Open Sans"/>
                <a:ea typeface="+mn-lt"/>
                <a:cs typeface="+mn-lt"/>
              </a:rPr>
              <a:t> &gt;</a:t>
            </a:r>
            <a:r>
              <a:rPr lang="en-US" sz="2800">
                <a:solidFill>
                  <a:srgbClr val="000000"/>
                </a:solidFill>
                <a:latin typeface="Open Sans"/>
                <a:ea typeface="Open Sans"/>
                <a:cs typeface="Times New Roman"/>
              </a:rPr>
              <a:t>Flammability</a:t>
            </a:r>
            <a:endParaRPr lang="en-US" sz="2800">
              <a:solidFill>
                <a:srgbClr val="33006F"/>
              </a:solidFill>
              <a:latin typeface="Open Sans"/>
              <a:ea typeface="Calibri"/>
              <a:cs typeface="Calibri"/>
            </a:endParaRPr>
          </a:p>
          <a:p>
            <a:r>
              <a:rPr lang="en-US" sz="2800" b="1">
                <a:solidFill>
                  <a:srgbClr val="000000"/>
                </a:solidFill>
                <a:latin typeface="Open Sans"/>
                <a:ea typeface="Open Sans"/>
                <a:cs typeface="Times New Roman"/>
              </a:rPr>
              <a:t>Problem of interest: </a:t>
            </a:r>
            <a:endParaRPr lang="en-US" sz="2800">
              <a:solidFill>
                <a:srgbClr val="33006F"/>
              </a:solidFill>
              <a:latin typeface="Open Sans"/>
              <a:ea typeface="Calibri"/>
              <a:cs typeface="Calibri"/>
            </a:endParaRPr>
          </a:p>
          <a:p>
            <a:r>
              <a:rPr lang="en-US" sz="2800">
                <a:solidFill>
                  <a:srgbClr val="000000"/>
                </a:solidFill>
                <a:latin typeface="Open Sans"/>
                <a:ea typeface="Open Sans"/>
                <a:cs typeface="Times New Roman"/>
              </a:rPr>
              <a:t>Susceptibility to UV degradation</a:t>
            </a:r>
            <a:endParaRPr lang="en-US" sz="2800">
              <a:solidFill>
                <a:srgbClr val="33006F"/>
              </a:solidFill>
              <a:latin typeface="Open Sans"/>
              <a:ea typeface="Calibri"/>
              <a:cs typeface="Calibri"/>
            </a:endParaRPr>
          </a:p>
        </p:txBody>
      </p:sp>
      <p:sp>
        <p:nvSpPr>
          <p:cNvPr id="14" name="Rectangle 13" descr="Purple box for quick facts"/>
          <p:cNvSpPr/>
          <p:nvPr/>
        </p:nvSpPr>
        <p:spPr>
          <a:xfrm>
            <a:off x="295401" y="10593604"/>
            <a:ext cx="6538436" cy="81339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67590" y="10974050"/>
            <a:ext cx="6162008" cy="91379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>
                <a:solidFill>
                  <a:schemeClr val="bg1"/>
                </a:solidFill>
                <a:latin typeface="Open Sans"/>
                <a:ea typeface="Encode Sans Normal Black" charset="0"/>
                <a:cs typeface="Encode Sans Normal Black" charset="0"/>
              </a:rPr>
              <a:t>PROPOSED SOLUTION</a:t>
            </a:r>
          </a:p>
          <a:p>
            <a:pPr>
              <a:spcAft>
                <a:spcPts val="1200"/>
              </a:spcAft>
            </a:pPr>
            <a:r>
              <a:rPr lang="en-US" sz="2800">
                <a:solidFill>
                  <a:srgbClr val="FFFFFF"/>
                </a:solidFill>
                <a:latin typeface="Open Sans"/>
                <a:ea typeface="+mn-lt"/>
                <a:cs typeface="Times New Roman"/>
              </a:rPr>
              <a:t>Design a sprayable paint coating that limits photopolymer's tendency to denature under constant UV exposure</a:t>
            </a:r>
            <a:endParaRPr lang="en-US" sz="2800">
              <a:solidFill>
                <a:srgbClr val="FFFFFF"/>
              </a:solidFill>
              <a:latin typeface="Open Sans"/>
              <a:ea typeface="Open Sans"/>
              <a:cs typeface="Calibri" panose="020F0502020204030204"/>
            </a:endParaRPr>
          </a:p>
          <a:p>
            <a:pPr>
              <a:spcAft>
                <a:spcPts val="1200"/>
              </a:spcAft>
            </a:pPr>
            <a:r>
              <a:rPr lang="en-US" sz="2800" b="1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SCOPE</a:t>
            </a:r>
            <a:endParaRPr lang="en-US" sz="2800">
              <a:solidFill>
                <a:schemeClr val="bg1"/>
              </a:solidFill>
              <a:ea typeface="Calibri"/>
              <a:cs typeface="Calibri"/>
            </a:endParaRPr>
          </a:p>
          <a:p>
            <a:pPr marL="457200" indent="-457200">
              <a:spcAft>
                <a:spcPts val="1200"/>
              </a:spcAft>
              <a:buFont typeface="Arial"/>
              <a:buChar char="•"/>
            </a:pPr>
            <a:r>
              <a:rPr lang="en-US" sz="2800">
                <a:solidFill>
                  <a:srgbClr val="FFFFFF"/>
                </a:solidFill>
                <a:latin typeface="Open Sans"/>
                <a:ea typeface="Open Sans"/>
                <a:cs typeface="Open Sans"/>
              </a:rPr>
              <a:t>Done within a 5-month planning/</a:t>
            </a:r>
            <a:r>
              <a:rPr lang="en-US" sz="2800">
                <a:solidFill>
                  <a:srgbClr val="FFFFFF"/>
                </a:solidFill>
                <a:latin typeface="Open Sans"/>
                <a:ea typeface="+mn-lt"/>
                <a:cs typeface="+mn-lt"/>
              </a:rPr>
              <a:t>experimental</a:t>
            </a:r>
            <a:r>
              <a:rPr lang="en-US" sz="2800">
                <a:solidFill>
                  <a:srgbClr val="FFFFFF"/>
                </a:solidFill>
                <a:latin typeface="Open Sans"/>
                <a:ea typeface="Open Sans"/>
                <a:cs typeface="Open Sans"/>
              </a:rPr>
              <a:t> period</a:t>
            </a:r>
          </a:p>
          <a:p>
            <a:pPr marL="457200" indent="-457200">
              <a:spcAft>
                <a:spcPts val="1200"/>
              </a:spcAft>
              <a:buFont typeface="Arial"/>
              <a:buChar char="•"/>
            </a:pPr>
            <a:r>
              <a:rPr lang="en-US" sz="2800">
                <a:solidFill>
                  <a:srgbClr val="FFFFFF"/>
                </a:solidFill>
                <a:latin typeface="Open Sans"/>
                <a:ea typeface="Open Sans"/>
                <a:cs typeface="Open Sans"/>
              </a:rPr>
              <a:t> $2000 budget</a:t>
            </a:r>
            <a:endParaRPr lang="en-US" sz="2800">
              <a:latin typeface="Open Sans"/>
              <a:ea typeface="Open Sans"/>
              <a:cs typeface="Open Sans"/>
            </a:endParaRPr>
          </a:p>
          <a:p>
            <a:pPr marL="571500" indent="-571500">
              <a:buFont typeface="Arial"/>
              <a:buChar char="•"/>
            </a:pPr>
            <a:r>
              <a:rPr lang="en-US" sz="2800">
                <a:solidFill>
                  <a:srgbClr val="FFFFFF"/>
                </a:solidFill>
                <a:latin typeface="Open Sans"/>
                <a:ea typeface="Open Sans"/>
                <a:cs typeface="Times New Roman"/>
              </a:rPr>
              <a:t>Test viability of designed multiple UV-protective paint coatings</a:t>
            </a:r>
          </a:p>
          <a:p>
            <a:pPr marL="1887855" lvl="1" indent="-571500">
              <a:buFont typeface="Courier New"/>
              <a:buChar char="o"/>
            </a:pPr>
            <a:r>
              <a:rPr lang="en-US" sz="2800">
                <a:solidFill>
                  <a:srgbClr val="FFFFFF"/>
                </a:solidFill>
                <a:latin typeface="Open Sans"/>
                <a:ea typeface="Open Sans"/>
                <a:cs typeface="Times New Roman"/>
              </a:rPr>
              <a:t>Zinc Oxide</a:t>
            </a:r>
            <a:endParaRPr lang="en-US" sz="2800">
              <a:solidFill>
                <a:srgbClr val="FFFFFF"/>
              </a:solidFill>
              <a:latin typeface="Open Sans"/>
              <a:ea typeface="Open Sans"/>
              <a:cs typeface="Calibri" panose="020F0502020204030204"/>
            </a:endParaRPr>
          </a:p>
          <a:p>
            <a:pPr marL="1887855" lvl="1" indent="-571500">
              <a:buFont typeface="Courier New"/>
              <a:buChar char="o"/>
            </a:pPr>
            <a:r>
              <a:rPr lang="en-US" sz="2800">
                <a:solidFill>
                  <a:srgbClr val="FFFFFF"/>
                </a:solidFill>
                <a:latin typeface="Open Sans"/>
                <a:ea typeface="Open Sans"/>
                <a:cs typeface="Times New Roman"/>
              </a:rPr>
              <a:t>Titanium Oxide</a:t>
            </a:r>
            <a:endParaRPr lang="en-US" sz="2800">
              <a:solidFill>
                <a:srgbClr val="FFFFFF"/>
              </a:solidFill>
              <a:latin typeface="Open Sans"/>
              <a:ea typeface="Open Sans"/>
              <a:cs typeface="Calibri" panose="020F0502020204030204"/>
            </a:endParaRPr>
          </a:p>
          <a:p>
            <a:pPr marL="1887855" lvl="1" indent="-571500">
              <a:buFont typeface="Courier New"/>
              <a:buChar char="o"/>
            </a:pPr>
            <a:r>
              <a:rPr lang="en-US" sz="2800">
                <a:solidFill>
                  <a:srgbClr val="FFFFFF"/>
                </a:solidFill>
                <a:latin typeface="Open Sans"/>
                <a:ea typeface="Open Sans"/>
                <a:cs typeface="Times New Roman"/>
              </a:rPr>
              <a:t>Controls</a:t>
            </a:r>
            <a:endParaRPr lang="en-US" sz="2800">
              <a:solidFill>
                <a:srgbClr val="FFFFFF"/>
              </a:solidFill>
              <a:latin typeface="Open Sans"/>
              <a:ea typeface="Open Sans"/>
              <a:cs typeface="Calibri" panose="020F0502020204030204"/>
            </a:endParaRPr>
          </a:p>
          <a:p>
            <a:pPr marL="1887855" lvl="1" indent="-571500">
              <a:buFont typeface="Courier New"/>
              <a:buChar char="o"/>
            </a:pPr>
            <a:endParaRPr lang="en-US" sz="280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887855" lvl="1" indent="-571500">
              <a:buFont typeface="Courier New"/>
              <a:buChar char="o"/>
            </a:pPr>
            <a:endParaRPr lang="en-US" sz="280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887855" lvl="1" indent="-571500">
              <a:buFont typeface="Courier New"/>
              <a:buChar char="o"/>
            </a:pPr>
            <a:endParaRPr lang="en-US" sz="280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887855" lvl="1" indent="-571500">
              <a:buFont typeface="Courier New"/>
              <a:buChar char="o"/>
            </a:pPr>
            <a:endParaRPr lang="en-US" sz="2800">
              <a:cs typeface="Calibri" panose="020F0502020204030204"/>
            </a:endParaRPr>
          </a:p>
        </p:txBody>
      </p:sp>
      <p:grpSp>
        <p:nvGrpSpPr>
          <p:cNvPr id="23" name="Group 22" descr="Section Header and gold boundless bar"/>
          <p:cNvGrpSpPr/>
          <p:nvPr/>
        </p:nvGrpSpPr>
        <p:grpSpPr>
          <a:xfrm>
            <a:off x="286656" y="4451501"/>
            <a:ext cx="6972300" cy="749447"/>
            <a:chOff x="8956548" y="11877518"/>
            <a:chExt cx="6972300" cy="749447"/>
          </a:xfrm>
        </p:grpSpPr>
        <p:sp>
          <p:nvSpPr>
            <p:cNvPr id="16" name="TextBox 15" descr="Section Header and gold boundless bar"/>
            <p:cNvSpPr txBox="1"/>
            <p:nvPr/>
          </p:nvSpPr>
          <p:spPr>
            <a:xfrm>
              <a:off x="8956548" y="11877518"/>
              <a:ext cx="6972300" cy="70788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sz="4000" b="1">
                  <a:latin typeface="Open Sans"/>
                  <a:ea typeface="Open Sans"/>
                  <a:cs typeface="Open Sans"/>
                </a:rPr>
                <a:t>BACKGROUND</a:t>
              </a:r>
              <a:endParaRPr lang="en-US"/>
            </a:p>
          </p:txBody>
        </p:sp>
        <p:pic>
          <p:nvPicPr>
            <p:cNvPr id="18" name="Picture 17" descr="Gold boundless bar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9895" y="12514189"/>
              <a:ext cx="1399032" cy="112776"/>
            </a:xfrm>
            <a:prstGeom prst="rect">
              <a:avLst/>
            </a:prstGeom>
          </p:spPr>
        </p:pic>
      </p:grpSp>
      <p:sp>
        <p:nvSpPr>
          <p:cNvPr id="19" name="TextBox 18"/>
          <p:cNvSpPr txBox="1"/>
          <p:nvPr/>
        </p:nvSpPr>
        <p:spPr>
          <a:xfrm>
            <a:off x="7078730" y="5180404"/>
            <a:ext cx="7582450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b="1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&gt; </a:t>
            </a:r>
            <a:r>
              <a:rPr lang="en-US" sz="28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Tr</a:t>
            </a:r>
            <a:r>
              <a:rPr lang="en-US" sz="2800">
                <a:solidFill>
                  <a:srgbClr val="000000"/>
                </a:solidFill>
                <a:latin typeface="Open Sans"/>
                <a:ea typeface="Calibri"/>
                <a:cs typeface="Calibri"/>
              </a:rPr>
              <a:t>ade</a:t>
            </a:r>
            <a:r>
              <a:rPr lang="en-US" sz="2800">
                <a:solidFill>
                  <a:srgbClr val="000000"/>
                </a:solidFill>
                <a:latin typeface="Open Sans"/>
                <a:ea typeface="+mn-lt"/>
                <a:cs typeface="+mn-lt"/>
              </a:rPr>
              <a:t> study analysis was completed to evaluate effectiveness and impact of each additive. </a:t>
            </a:r>
            <a:r>
              <a:rPr lang="en-US" sz="28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Shown in Fig 1, Titanium Dioxide, Zinc Oxide, and Lignin were selected </a:t>
            </a:r>
            <a:endParaRPr lang="en-US" sz="2800">
              <a:ea typeface="Calibri" panose="020F0502020204030204"/>
              <a:cs typeface="Calibri" panose="020F0502020204030204"/>
            </a:endParaRPr>
          </a:p>
        </p:txBody>
      </p:sp>
      <p:grpSp>
        <p:nvGrpSpPr>
          <p:cNvPr id="25" name="Group 24" descr="Section Header and gold boundless bar"/>
          <p:cNvGrpSpPr/>
          <p:nvPr/>
        </p:nvGrpSpPr>
        <p:grpSpPr>
          <a:xfrm>
            <a:off x="7039405" y="12882730"/>
            <a:ext cx="6972300" cy="787110"/>
            <a:chOff x="8930730" y="11839855"/>
            <a:chExt cx="6972300" cy="787110"/>
          </a:xfrm>
        </p:grpSpPr>
        <p:sp>
          <p:nvSpPr>
            <p:cNvPr id="26" name="TextBox 25" descr="Section Header placeholder"/>
            <p:cNvSpPr txBox="1"/>
            <p:nvPr/>
          </p:nvSpPr>
          <p:spPr>
            <a:xfrm>
              <a:off x="8930730" y="11839855"/>
              <a:ext cx="6972300" cy="70788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sz="4000" b="1">
                  <a:latin typeface="Open Sans"/>
                  <a:ea typeface="Open Sans"/>
                  <a:cs typeface="Open Sans"/>
                </a:rPr>
                <a:t>RESULTS</a:t>
              </a:r>
              <a:endParaRPr lang="en-US">
                <a:latin typeface="Open Sans"/>
                <a:ea typeface="Open Sans"/>
                <a:cs typeface="Open Sans"/>
              </a:endParaRPr>
            </a:p>
          </p:txBody>
        </p:sp>
        <p:pic>
          <p:nvPicPr>
            <p:cNvPr id="27" name="Picture 26" descr="gold boundless bar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9895" y="12514189"/>
              <a:ext cx="1399032" cy="112776"/>
            </a:xfrm>
            <a:prstGeom prst="rect">
              <a:avLst/>
            </a:prstGeom>
          </p:spPr>
        </p:pic>
      </p:grpSp>
      <p:grpSp>
        <p:nvGrpSpPr>
          <p:cNvPr id="29" name="Group 28" descr="Section Header and gold boundless bar"/>
          <p:cNvGrpSpPr/>
          <p:nvPr/>
        </p:nvGrpSpPr>
        <p:grpSpPr>
          <a:xfrm>
            <a:off x="26840131" y="17649789"/>
            <a:ext cx="6972300" cy="904357"/>
            <a:chOff x="8956548" y="11722608"/>
            <a:chExt cx="6972300" cy="904357"/>
          </a:xfrm>
        </p:grpSpPr>
        <p:sp>
          <p:nvSpPr>
            <p:cNvPr id="30" name="TextBox 29" descr="Section Header "/>
            <p:cNvSpPr txBox="1"/>
            <p:nvPr/>
          </p:nvSpPr>
          <p:spPr>
            <a:xfrm>
              <a:off x="8956548" y="11722608"/>
              <a:ext cx="6972300" cy="70788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sz="4000" b="1">
                  <a:latin typeface="Open Sans"/>
                  <a:ea typeface="Encode Sans Normal Black" charset="0"/>
                  <a:cs typeface="Encode Sans Normal Black" charset="0"/>
                </a:rPr>
                <a:t>ACKNOWLEDGEMENTS</a:t>
              </a:r>
            </a:p>
          </p:txBody>
        </p:sp>
        <p:pic>
          <p:nvPicPr>
            <p:cNvPr id="31" name="Picture 30" descr="gold boundless bar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9895" y="12514189"/>
              <a:ext cx="1399032" cy="112776"/>
            </a:xfrm>
            <a:prstGeom prst="rect">
              <a:avLst/>
            </a:prstGeom>
          </p:spPr>
        </p:pic>
      </p:grpSp>
      <p:sp>
        <p:nvSpPr>
          <p:cNvPr id="32" name="TextBox 31"/>
          <p:cNvSpPr txBox="1"/>
          <p:nvPr/>
        </p:nvSpPr>
        <p:spPr>
          <a:xfrm>
            <a:off x="26847234" y="18718793"/>
            <a:ext cx="5760046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>
                <a:solidFill>
                  <a:srgbClr val="000000"/>
                </a:solidFill>
                <a:latin typeface="Open Sans"/>
                <a:ea typeface="+mn-lt"/>
                <a:cs typeface="+mn-lt"/>
              </a:rPr>
              <a:t>We would like to thank our faculty mentor, Boeing industry mentors, and the Clean Energy Institute for their support throughout this project.</a:t>
            </a:r>
            <a:endParaRPr lang="en-US" sz="2800">
              <a:solidFill>
                <a:srgbClr val="33006F"/>
              </a:solidFill>
              <a:latin typeface="Open Sans"/>
              <a:ea typeface="Calibri"/>
              <a:cs typeface="Calibri"/>
            </a:endParaRPr>
          </a:p>
        </p:txBody>
      </p:sp>
      <p:grpSp>
        <p:nvGrpSpPr>
          <p:cNvPr id="33" name="Group 32" descr="Section Header and gold boundless bar"/>
          <p:cNvGrpSpPr/>
          <p:nvPr/>
        </p:nvGrpSpPr>
        <p:grpSpPr>
          <a:xfrm>
            <a:off x="27143140" y="4744077"/>
            <a:ext cx="6972300" cy="723629"/>
            <a:chOff x="8956548" y="11903336"/>
            <a:chExt cx="6972300" cy="723629"/>
          </a:xfrm>
        </p:grpSpPr>
        <p:sp>
          <p:nvSpPr>
            <p:cNvPr id="34" name="TextBox 33" descr="Section Header "/>
            <p:cNvSpPr txBox="1"/>
            <p:nvPr/>
          </p:nvSpPr>
          <p:spPr>
            <a:xfrm>
              <a:off x="8956548" y="11903336"/>
              <a:ext cx="6972300" cy="70788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sz="4000" b="1">
                  <a:latin typeface="Open Sans"/>
                  <a:ea typeface="Open Sans"/>
                  <a:cs typeface="Open Sans"/>
                </a:rPr>
                <a:t>CONCLUSIONS</a:t>
              </a:r>
              <a:endParaRPr lang="en-US" err="1">
                <a:latin typeface="Open Sans"/>
                <a:ea typeface="Open Sans"/>
                <a:cs typeface="Open Sans"/>
              </a:endParaRPr>
            </a:p>
          </p:txBody>
        </p:sp>
        <p:pic>
          <p:nvPicPr>
            <p:cNvPr id="35" name="Picture 34" descr="gold boundless bar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49895" y="12514189"/>
              <a:ext cx="1399032" cy="112776"/>
            </a:xfrm>
            <a:prstGeom prst="rect">
              <a:avLst/>
            </a:prstGeom>
          </p:spPr>
        </p:pic>
      </p:grpSp>
      <p:pic>
        <p:nvPicPr>
          <p:cNvPr id="47" name="Picture 46" descr="Gold Boundless Bar" title="Gold Boundless Bar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941" y="1672781"/>
            <a:ext cx="3877056" cy="950976"/>
          </a:xfrm>
          <a:prstGeom prst="rect">
            <a:avLst/>
          </a:prstGeom>
        </p:spPr>
      </p:pic>
      <p:pic>
        <p:nvPicPr>
          <p:cNvPr id="3" name="Picture 2" descr="White Block W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06" y="1550181"/>
            <a:ext cx="3974592" cy="2685979"/>
          </a:xfrm>
          <a:prstGeom prst="rect">
            <a:avLst/>
          </a:prstGeom>
        </p:spPr>
      </p:pic>
      <p:grpSp>
        <p:nvGrpSpPr>
          <p:cNvPr id="6" name="Group 5" descr="Section Header and gold boundless bar">
            <a:extLst>
              <a:ext uri="{FF2B5EF4-FFF2-40B4-BE49-F238E27FC236}">
                <a16:creationId xmlns:a16="http://schemas.microsoft.com/office/drawing/2014/main" id="{CD2F6C80-3FD9-C4E0-5579-9CAA105D2287}"/>
              </a:ext>
            </a:extLst>
          </p:cNvPr>
          <p:cNvGrpSpPr/>
          <p:nvPr/>
        </p:nvGrpSpPr>
        <p:grpSpPr>
          <a:xfrm>
            <a:off x="7047409" y="4449551"/>
            <a:ext cx="6972300" cy="728684"/>
            <a:chOff x="9013338" y="11709241"/>
            <a:chExt cx="6972300" cy="728684"/>
          </a:xfrm>
        </p:grpSpPr>
        <p:sp>
          <p:nvSpPr>
            <p:cNvPr id="7" name="TextBox 6" descr="Section Header and gold boundless bar">
              <a:extLst>
                <a:ext uri="{FF2B5EF4-FFF2-40B4-BE49-F238E27FC236}">
                  <a16:creationId xmlns:a16="http://schemas.microsoft.com/office/drawing/2014/main" id="{31DBA69C-B82F-EBE4-6406-3FB5B4A15B4F}"/>
                </a:ext>
              </a:extLst>
            </p:cNvPr>
            <p:cNvSpPr txBox="1"/>
            <p:nvPr/>
          </p:nvSpPr>
          <p:spPr>
            <a:xfrm>
              <a:off x="9013338" y="11709241"/>
              <a:ext cx="6972300" cy="707886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sz="4000" b="1">
                  <a:latin typeface="Open Sans"/>
                  <a:ea typeface="Open Sans"/>
                  <a:cs typeface="Open Sans"/>
                </a:rPr>
                <a:t>METHOD</a:t>
              </a:r>
            </a:p>
          </p:txBody>
        </p:sp>
        <p:pic>
          <p:nvPicPr>
            <p:cNvPr id="8" name="Picture 7" descr="Gold boundless bar">
              <a:extLst>
                <a:ext uri="{FF2B5EF4-FFF2-40B4-BE49-F238E27FC236}">
                  <a16:creationId xmlns:a16="http://schemas.microsoft.com/office/drawing/2014/main" id="{E058CE99-90A8-3410-2C28-E930F4A87D7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94672" y="12325149"/>
              <a:ext cx="1399032" cy="112776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1E7E171-E740-DF8A-5DF6-892E168E7109}"/>
              </a:ext>
            </a:extLst>
          </p:cNvPr>
          <p:cNvGrpSpPr/>
          <p:nvPr/>
        </p:nvGrpSpPr>
        <p:grpSpPr>
          <a:xfrm>
            <a:off x="7043283" y="7150025"/>
            <a:ext cx="7548221" cy="5745815"/>
            <a:chOff x="9359177" y="5972307"/>
            <a:chExt cx="5595078" cy="3994784"/>
          </a:xfrm>
        </p:grpSpPr>
        <p:sp>
          <p:nvSpPr>
            <p:cNvPr id="20" name="TextBox 19"/>
            <p:cNvSpPr txBox="1"/>
            <p:nvPr/>
          </p:nvSpPr>
          <p:spPr>
            <a:xfrm>
              <a:off x="10301000" y="9731224"/>
              <a:ext cx="3981272" cy="23586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  <a:latin typeface="Open Sans"/>
                  <a:ea typeface="Open Sans"/>
                  <a:cs typeface="Open Sans"/>
                </a:rPr>
                <a:t>Fig 1. Trade study for down selection of additives </a:t>
              </a:r>
              <a:endParaRPr lang="en-US" sz="1600">
                <a:solidFill>
                  <a:srgbClr val="000000"/>
                </a:solidFill>
                <a:latin typeface="Open Sans" charset="0"/>
                <a:ea typeface="Open Sans" charset="0"/>
                <a:cs typeface="Open Sans" charset="0"/>
              </a:endParaRPr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A6C42C24-F1A5-FD85-FD5A-70BA4F105AE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rcRect/>
            <a:stretch/>
          </p:blipFill>
          <p:spPr>
            <a:xfrm>
              <a:off x="9359177" y="5972307"/>
              <a:ext cx="5595078" cy="3727790"/>
            </a:xfrm>
            <a:prstGeom prst="rect">
              <a:avLst/>
            </a:prstGeom>
          </p:spPr>
        </p:pic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3E8C0DE1-9FDB-5E66-EB38-D49BD3C95484}"/>
              </a:ext>
            </a:extLst>
          </p:cNvPr>
          <p:cNvSpPr txBox="1"/>
          <p:nvPr/>
        </p:nvSpPr>
        <p:spPr>
          <a:xfrm>
            <a:off x="14796574" y="4557172"/>
            <a:ext cx="12369030" cy="35394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b="1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Upon down selection of additives, coupon preparation was performed as follows:</a:t>
            </a:r>
          </a:p>
          <a:p>
            <a:r>
              <a:rPr lang="en-US" sz="2800" b="1">
                <a:solidFill>
                  <a:srgbClr val="E8D3A2"/>
                </a:solidFill>
                <a:latin typeface="Open Sans"/>
                <a:ea typeface="+mn-lt"/>
                <a:cs typeface="+mn-lt"/>
              </a:rPr>
              <a:t>&gt; </a:t>
            </a:r>
            <a:r>
              <a:rPr lang="en-US" sz="28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Coupons prepped by sanding, measuring thickness, coating, and curing</a:t>
            </a:r>
            <a:endParaRPr lang="en-US" sz="2800">
              <a:latin typeface="Open Sans"/>
              <a:ea typeface="Calibri"/>
              <a:cs typeface="Calibri"/>
            </a:endParaRPr>
          </a:p>
          <a:p>
            <a:r>
              <a:rPr lang="en-US" sz="2800" b="1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&gt; </a:t>
            </a:r>
            <a:r>
              <a:rPr lang="en-US" sz="28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Coupons exposed to UV in chamber for 2 weeks, rearranging midway</a:t>
            </a:r>
          </a:p>
          <a:p>
            <a:r>
              <a:rPr lang="en-US" sz="2800" b="1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&gt; </a:t>
            </a:r>
            <a:r>
              <a:rPr lang="en-US" sz="28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Qualitative testing using cross hatch adhesion. Quantitative testing using ImageJ</a:t>
            </a:r>
          </a:p>
          <a:p>
            <a:r>
              <a:rPr lang="en-US" sz="2800" b="1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&gt; </a:t>
            </a:r>
            <a:r>
              <a:rPr lang="en-US" sz="280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Adhesion was ranked using the ASTM classification. ImageJ gave % surface removal</a:t>
            </a:r>
          </a:p>
        </p:txBody>
      </p:sp>
      <p:pic>
        <p:nvPicPr>
          <p:cNvPr id="1033" name="Picture 9" descr="A room with cardboard boxes&#10;&#10;Description automatically generated">
            <a:extLst>
              <a:ext uri="{FF2B5EF4-FFF2-40B4-BE49-F238E27FC236}">
                <a16:creationId xmlns:a16="http://schemas.microsoft.com/office/drawing/2014/main" id="{A79EB94F-A812-7B85-3063-612E70E4A9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72" t="39926" r="27962" b="32333"/>
          <a:stretch/>
        </p:blipFill>
        <p:spPr bwMode="auto">
          <a:xfrm>
            <a:off x="14681835" y="10152284"/>
            <a:ext cx="2548151" cy="2061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>
            <a:extLst>
              <a:ext uri="{FF2B5EF4-FFF2-40B4-BE49-F238E27FC236}">
                <a16:creationId xmlns:a16="http://schemas.microsoft.com/office/drawing/2014/main" id="{490A6B6A-F142-BCC3-475F-4EFCF0D6D7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2" t="12017" r="8484" b="43221"/>
          <a:stretch/>
        </p:blipFill>
        <p:spPr bwMode="auto">
          <a:xfrm>
            <a:off x="17793179" y="10198427"/>
            <a:ext cx="2926556" cy="2024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A white rectangular object with black lines&#10;&#10;Description automatically generated">
            <a:extLst>
              <a:ext uri="{FF2B5EF4-FFF2-40B4-BE49-F238E27FC236}">
                <a16:creationId xmlns:a16="http://schemas.microsoft.com/office/drawing/2014/main" id="{6F59D596-109F-3F18-243D-51A32F0A92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3" t="50688" r="1753"/>
          <a:stretch/>
        </p:blipFill>
        <p:spPr bwMode="auto">
          <a:xfrm>
            <a:off x="21433381" y="10187201"/>
            <a:ext cx="2222352" cy="2077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A red lines on a white surface&#10;&#10;Description automatically generated">
            <a:extLst>
              <a:ext uri="{FF2B5EF4-FFF2-40B4-BE49-F238E27FC236}">
                <a16:creationId xmlns:a16="http://schemas.microsoft.com/office/drawing/2014/main" id="{185B0FAA-9017-33B0-5FF6-AF1C27B9FC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2586" y="10185808"/>
            <a:ext cx="2075263" cy="2073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3" name="Diagram 42">
            <a:extLst>
              <a:ext uri="{FF2B5EF4-FFF2-40B4-BE49-F238E27FC236}">
                <a16:creationId xmlns:a16="http://schemas.microsoft.com/office/drawing/2014/main" id="{BE2FE0F9-9D44-F2C0-6DE7-3DE4B2C287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2644191"/>
              </p:ext>
            </p:extLst>
          </p:nvPr>
        </p:nvGraphicFramePr>
        <p:xfrm>
          <a:off x="14691473" y="7908611"/>
          <a:ext cx="12398622" cy="22867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pic>
        <p:nvPicPr>
          <p:cNvPr id="57" name="Picture 56">
            <a:extLst>
              <a:ext uri="{FF2B5EF4-FFF2-40B4-BE49-F238E27FC236}">
                <a16:creationId xmlns:a16="http://schemas.microsoft.com/office/drawing/2014/main" id="{7814C99B-F206-4635-29A0-F7ACB108D9F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9454664" y="16117011"/>
            <a:ext cx="7097324" cy="4440167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A528AA01-4AF4-E00C-5B52-C3D906C4C411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2554315" y="16132055"/>
            <a:ext cx="6857176" cy="4433478"/>
          </a:xfrm>
          <a:prstGeom prst="rect">
            <a:avLst/>
          </a:prstGeom>
        </p:spPr>
      </p:pic>
      <p:sp>
        <p:nvSpPr>
          <p:cNvPr id="1031" name="TextBox 1030">
            <a:extLst>
              <a:ext uri="{FF2B5EF4-FFF2-40B4-BE49-F238E27FC236}">
                <a16:creationId xmlns:a16="http://schemas.microsoft.com/office/drawing/2014/main" id="{E1DB0089-9DAE-7966-1817-2DFF55324692}"/>
              </a:ext>
            </a:extLst>
          </p:cNvPr>
          <p:cNvSpPr txBox="1"/>
          <p:nvPr/>
        </p:nvSpPr>
        <p:spPr>
          <a:xfrm>
            <a:off x="6683012" y="21231755"/>
            <a:ext cx="6145113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Open Sans"/>
                <a:ea typeface="Open Sans"/>
                <a:cs typeface="Times New Roman"/>
              </a:rPr>
              <a:t>Fig 2. Net Testing Comparison between Titanium Dioxide, Zinc Oxide, and controls</a:t>
            </a:r>
          </a:p>
        </p:txBody>
      </p:sp>
      <p:sp>
        <p:nvSpPr>
          <p:cNvPr id="1045" name="TextBox 1044">
            <a:extLst>
              <a:ext uri="{FF2B5EF4-FFF2-40B4-BE49-F238E27FC236}">
                <a16:creationId xmlns:a16="http://schemas.microsoft.com/office/drawing/2014/main" id="{CA8BA43B-E752-0724-332E-0E33B840E82E}"/>
              </a:ext>
            </a:extLst>
          </p:cNvPr>
          <p:cNvSpPr txBox="1"/>
          <p:nvPr/>
        </p:nvSpPr>
        <p:spPr>
          <a:xfrm>
            <a:off x="16033243" y="20902283"/>
            <a:ext cx="6962206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Fig 3. Histogram Plots of Surface Removal per Weight Percentage </a:t>
            </a:r>
            <a:endParaRPr lang="en-US" sz="1600" dirty="0">
              <a:latin typeface="Open Sans"/>
              <a:ea typeface="Open Sans"/>
              <a:cs typeface="Open Sans"/>
            </a:endParaRPr>
          </a:p>
        </p:txBody>
      </p:sp>
      <p:sp>
        <p:nvSpPr>
          <p:cNvPr id="1306" name="TextBox 1305">
            <a:extLst>
              <a:ext uri="{FF2B5EF4-FFF2-40B4-BE49-F238E27FC236}">
                <a16:creationId xmlns:a16="http://schemas.microsoft.com/office/drawing/2014/main" id="{156F1D7C-AD2C-14E2-ADBA-50E7E80CB873}"/>
              </a:ext>
            </a:extLst>
          </p:cNvPr>
          <p:cNvSpPr txBox="1"/>
          <p:nvPr/>
        </p:nvSpPr>
        <p:spPr>
          <a:xfrm>
            <a:off x="7071816" y="13678045"/>
            <a:ext cx="19618735" cy="2182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Open Sans"/>
                <a:ea typeface="Open Sans"/>
                <a:cs typeface="Open Sans"/>
              </a:rPr>
              <a:t>&gt; </a:t>
            </a:r>
            <a:r>
              <a:rPr lang="en-US" sz="2800" dirty="0">
                <a:solidFill>
                  <a:srgbClr val="000000"/>
                </a:solidFill>
                <a:latin typeface="Open Sans"/>
                <a:ea typeface="Open Sans"/>
                <a:cs typeface="Open Sans"/>
              </a:rPr>
              <a:t>S</a:t>
            </a:r>
            <a:r>
              <a:rPr lang="en-US" sz="2800" dirty="0">
                <a:solidFill>
                  <a:srgbClr val="000000"/>
                </a:solidFill>
                <a:latin typeface="Open Sans"/>
                <a:ea typeface="+mn-lt"/>
                <a:cs typeface="+mn-lt"/>
              </a:rPr>
              <a:t>tandard Adhesion rankings of 4 to 5 were the most commonly occurring ranking in both Zinc Oxide and Titanium Dioxide</a:t>
            </a:r>
            <a:endParaRPr lang="en-US" dirty="0"/>
          </a:p>
          <a:p>
            <a:r>
              <a:rPr lang="en-US" sz="2800" b="1" dirty="0">
                <a:solidFill>
                  <a:srgbClr val="E8D3A2"/>
                </a:solidFill>
                <a:ea typeface="+mn-lt"/>
                <a:cs typeface="+mn-lt"/>
              </a:rPr>
              <a:t>&gt; </a:t>
            </a:r>
            <a:r>
              <a:rPr lang="en-US" sz="2800" dirty="0">
                <a:solidFill>
                  <a:srgbClr val="000000"/>
                </a:solidFill>
                <a:latin typeface="Open Sans"/>
                <a:ea typeface="+mn-lt"/>
                <a:cs typeface="+mn-lt"/>
              </a:rPr>
              <a:t>Variance in surface analysis is consistent across each additive highlighted in Figure 3.</a:t>
            </a:r>
            <a:endParaRPr lang="en-US" dirty="0">
              <a:solidFill>
                <a:srgbClr val="000000"/>
              </a:solidFill>
              <a:latin typeface="Open Sans"/>
              <a:ea typeface="Open Sans"/>
              <a:cs typeface="Open Sans"/>
            </a:endParaRPr>
          </a:p>
          <a:p>
            <a:endParaRPr lang="en-US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1363" name="TextBox 1362">
            <a:extLst>
              <a:ext uri="{FF2B5EF4-FFF2-40B4-BE49-F238E27FC236}">
                <a16:creationId xmlns:a16="http://schemas.microsoft.com/office/drawing/2014/main" id="{C73EDF8B-F714-43AE-EA91-84626022475B}"/>
              </a:ext>
            </a:extLst>
          </p:cNvPr>
          <p:cNvSpPr txBox="1"/>
          <p:nvPr/>
        </p:nvSpPr>
        <p:spPr>
          <a:xfrm>
            <a:off x="27152738" y="10609282"/>
            <a:ext cx="5446001" cy="65556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800" b="1">
                <a:solidFill>
                  <a:srgbClr val="000000"/>
                </a:solidFill>
                <a:latin typeface="Open Sans"/>
                <a:ea typeface="+mn-lt"/>
                <a:cs typeface="+mn-lt"/>
              </a:rPr>
              <a:t>Future work:</a:t>
            </a:r>
            <a:endParaRPr lang="en-US" sz="2800">
              <a:solidFill>
                <a:srgbClr val="33006F"/>
              </a:solidFill>
              <a:latin typeface="Open Sans"/>
              <a:ea typeface="+mn-lt"/>
              <a:cs typeface="+mn-lt"/>
            </a:endParaRPr>
          </a:p>
          <a:p>
            <a:r>
              <a:rPr lang="en-US" sz="2800" b="1">
                <a:solidFill>
                  <a:schemeClr val="bg1"/>
                </a:solidFill>
                <a:latin typeface="Open Sans"/>
                <a:ea typeface="+mn-lt"/>
                <a:cs typeface="+mn-lt"/>
              </a:rPr>
              <a:t>&gt; </a:t>
            </a:r>
            <a:r>
              <a:rPr lang="en-US" sz="2800" b="1">
                <a:solidFill>
                  <a:srgbClr val="000000"/>
                </a:solidFill>
                <a:latin typeface="Open Sans"/>
                <a:ea typeface="+mn-lt"/>
                <a:cs typeface="+mn-lt"/>
              </a:rPr>
              <a:t>Experimental Validation: </a:t>
            </a:r>
            <a:endParaRPr lang="en-US" sz="2800">
              <a:solidFill>
                <a:srgbClr val="33006F"/>
              </a:solidFill>
              <a:latin typeface="Open Sans"/>
              <a:ea typeface="+mn-lt"/>
              <a:cs typeface="+mn-lt"/>
            </a:endParaRPr>
          </a:p>
          <a:p>
            <a:r>
              <a:rPr lang="en-US" sz="2800">
                <a:solidFill>
                  <a:srgbClr val="000000"/>
                </a:solidFill>
                <a:latin typeface="Open Sans"/>
                <a:ea typeface="+mn-lt"/>
                <a:cs typeface="+mn-lt"/>
              </a:rPr>
              <a:t>Validate findings through further experimentation at Boeing using state-of-the-art equipment.</a:t>
            </a:r>
            <a:endParaRPr lang="en-US" sz="2800">
              <a:solidFill>
                <a:srgbClr val="33006F"/>
              </a:solidFill>
              <a:latin typeface="Open Sans"/>
              <a:ea typeface="+mn-lt"/>
              <a:cs typeface="+mn-lt"/>
            </a:endParaRPr>
          </a:p>
          <a:p>
            <a:r>
              <a:rPr lang="en-US" sz="2800" b="1">
                <a:solidFill>
                  <a:schemeClr val="bg1"/>
                </a:solidFill>
                <a:latin typeface="Open Sans"/>
                <a:ea typeface="+mn-lt"/>
                <a:cs typeface="+mn-lt"/>
              </a:rPr>
              <a:t>&gt; </a:t>
            </a:r>
            <a:r>
              <a:rPr lang="en-US" sz="2800" b="1">
                <a:solidFill>
                  <a:srgbClr val="000000"/>
                </a:solidFill>
                <a:latin typeface="Open Sans"/>
                <a:ea typeface="+mn-lt"/>
                <a:cs typeface="+mn-lt"/>
              </a:rPr>
              <a:t>Sustainability: </a:t>
            </a:r>
            <a:r>
              <a:rPr lang="en-US" sz="2800">
                <a:solidFill>
                  <a:srgbClr val="000000"/>
                </a:solidFill>
                <a:latin typeface="Open Sans"/>
                <a:ea typeface="+mn-lt"/>
                <a:cs typeface="+mn-lt"/>
              </a:rPr>
              <a:t>Characterize the recycling properties of the additives for renewability.</a:t>
            </a:r>
            <a:endParaRPr lang="en-US" sz="2800">
              <a:solidFill>
                <a:srgbClr val="33006F"/>
              </a:solidFill>
              <a:latin typeface="Open Sans"/>
              <a:ea typeface="+mn-lt"/>
              <a:cs typeface="+mn-lt"/>
            </a:endParaRPr>
          </a:p>
          <a:p>
            <a:r>
              <a:rPr lang="en-US" sz="2800" b="1">
                <a:solidFill>
                  <a:schemeClr val="bg1"/>
                </a:solidFill>
                <a:latin typeface="Open Sans"/>
                <a:ea typeface="+mn-lt"/>
                <a:cs typeface="+mn-lt"/>
              </a:rPr>
              <a:t>&gt; </a:t>
            </a:r>
            <a:r>
              <a:rPr lang="en-US" sz="2800" b="1">
                <a:solidFill>
                  <a:srgbClr val="000000"/>
                </a:solidFill>
                <a:latin typeface="Open Sans"/>
                <a:ea typeface="+mn-lt"/>
                <a:cs typeface="+mn-lt"/>
              </a:rPr>
              <a:t>Expand testing: </a:t>
            </a:r>
            <a:r>
              <a:rPr lang="en-US" sz="2800">
                <a:solidFill>
                  <a:srgbClr val="000000"/>
                </a:solidFill>
                <a:latin typeface="Open Sans"/>
                <a:ea typeface="+mn-lt"/>
                <a:cs typeface="+mn-lt"/>
              </a:rPr>
              <a:t>(1) Test other potential additives like carbon black and lignin, (2) implement longer UV exposure, and (3) utilize a chamber with a weathering function.</a:t>
            </a:r>
          </a:p>
        </p:txBody>
      </p:sp>
      <p:sp>
        <p:nvSpPr>
          <p:cNvPr id="1296" name="TextBox 1295">
            <a:extLst>
              <a:ext uri="{FF2B5EF4-FFF2-40B4-BE49-F238E27FC236}">
                <a16:creationId xmlns:a16="http://schemas.microsoft.com/office/drawing/2014/main" id="{35EC94F9-7DA2-ACCF-EF47-51C05ACD025B}"/>
              </a:ext>
            </a:extLst>
          </p:cNvPr>
          <p:cNvSpPr txBox="1"/>
          <p:nvPr/>
        </p:nvSpPr>
        <p:spPr>
          <a:xfrm>
            <a:off x="27146495" y="5628626"/>
            <a:ext cx="5524281" cy="483209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Arial,Sans-Serif"/>
              <a:buChar char="•"/>
            </a:pPr>
            <a:r>
              <a:rPr lang="en-US" sz="2800">
                <a:solidFill>
                  <a:srgbClr val="000000"/>
                </a:solidFill>
                <a:latin typeface="Open Sans"/>
                <a:ea typeface="Open Sans"/>
                <a:cs typeface="Arial"/>
              </a:rPr>
              <a:t>5-10 wt. % zinc oxide is the most promising additive</a:t>
            </a:r>
            <a:endParaRPr lang="en-US" sz="2800">
              <a:solidFill>
                <a:srgbClr val="444444"/>
              </a:solidFill>
              <a:latin typeface="Open Sans"/>
              <a:ea typeface="Open Sans"/>
              <a:cs typeface="Arial"/>
            </a:endParaRPr>
          </a:p>
          <a:p>
            <a:pPr marL="457200" indent="-457200">
              <a:buFont typeface="Arial,Sans-Serif"/>
              <a:buChar char="•"/>
            </a:pPr>
            <a:r>
              <a:rPr lang="en-US" sz="2800">
                <a:solidFill>
                  <a:srgbClr val="000000"/>
                </a:solidFill>
                <a:latin typeface="Open Sans"/>
                <a:ea typeface="Open Sans"/>
                <a:cs typeface="Arial"/>
              </a:rPr>
              <a:t>Several</a:t>
            </a:r>
            <a:r>
              <a:rPr lang="en-US" sz="2800" b="1">
                <a:solidFill>
                  <a:srgbClr val="000000"/>
                </a:solidFill>
                <a:latin typeface="Open Sans"/>
                <a:ea typeface="Open Sans"/>
                <a:cs typeface="Arial"/>
              </a:rPr>
              <a:t> </a:t>
            </a:r>
            <a:r>
              <a:rPr lang="en-US" sz="2800">
                <a:solidFill>
                  <a:srgbClr val="000000"/>
                </a:solidFill>
                <a:latin typeface="Open Sans"/>
                <a:ea typeface="Open Sans"/>
                <a:cs typeface="Arial"/>
              </a:rPr>
              <a:t>limitations to this project</a:t>
            </a:r>
            <a:endParaRPr lang="en-US" sz="2800">
              <a:solidFill>
                <a:srgbClr val="444444"/>
              </a:solidFill>
              <a:latin typeface="Open Sans"/>
              <a:ea typeface="Open Sans"/>
              <a:cs typeface="Arial"/>
            </a:endParaRPr>
          </a:p>
          <a:p>
            <a:pPr marL="457200" indent="-457200">
              <a:buFont typeface="Arial,Sans-Serif"/>
              <a:buChar char="•"/>
            </a:pPr>
            <a:r>
              <a:rPr lang="en-US" sz="2800">
                <a:solidFill>
                  <a:srgbClr val="000000"/>
                </a:solidFill>
                <a:latin typeface="Open Sans"/>
                <a:ea typeface="Open Sans"/>
                <a:cs typeface="Arial"/>
              </a:rPr>
              <a:t>Due to spray coating issues and lack of agitation equipment, our team struggled to produce smooth, consistent coatings.</a:t>
            </a:r>
            <a:endParaRPr lang="en-US" sz="2800">
              <a:solidFill>
                <a:srgbClr val="444444"/>
              </a:solidFill>
              <a:latin typeface="Open Sans"/>
              <a:ea typeface="Open Sans"/>
              <a:cs typeface="Arial"/>
            </a:endParaRPr>
          </a:p>
          <a:p>
            <a:pPr marL="457200" indent="-457200">
              <a:buFont typeface="Arial,Sans-Serif"/>
              <a:buChar char="•"/>
            </a:pPr>
            <a:r>
              <a:rPr lang="en-US" sz="2800">
                <a:solidFill>
                  <a:srgbClr val="000000"/>
                </a:solidFill>
                <a:latin typeface="Open Sans"/>
                <a:ea typeface="Open Sans"/>
                <a:cs typeface="Arial"/>
              </a:rPr>
              <a:t>Recommend testing the accuracy of our results</a:t>
            </a:r>
            <a:endParaRPr lang="en-US" sz="2800">
              <a:solidFill>
                <a:srgbClr val="444444"/>
              </a:solidFill>
              <a:latin typeface="Open Sans"/>
              <a:ea typeface="Open Sans"/>
              <a:cs typeface="Arial"/>
            </a:endParaRPr>
          </a:p>
        </p:txBody>
      </p:sp>
      <p:pic>
        <p:nvPicPr>
          <p:cNvPr id="1366" name="Picture 1365">
            <a:extLst>
              <a:ext uri="{FF2B5EF4-FFF2-40B4-BE49-F238E27FC236}">
                <a16:creationId xmlns:a16="http://schemas.microsoft.com/office/drawing/2014/main" id="{8253DCB7-E999-C87A-1FE0-2A0B8EA83D45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062799" y="15160746"/>
            <a:ext cx="5458816" cy="6006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191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1">
      <a:dk1>
        <a:srgbClr val="33006F"/>
      </a:dk1>
      <a:lt1>
        <a:srgbClr val="E8D3A2"/>
      </a:lt1>
      <a:dk2>
        <a:srgbClr val="797979"/>
      </a:dk2>
      <a:lt2>
        <a:srgbClr val="917B4C"/>
      </a:lt2>
      <a:accent1>
        <a:srgbClr val="33016F"/>
      </a:accent1>
      <a:accent2>
        <a:srgbClr val="E8D3A2"/>
      </a:accent2>
      <a:accent3>
        <a:srgbClr val="797979"/>
      </a:accent3>
      <a:accent4>
        <a:srgbClr val="917B43"/>
      </a:accent4>
      <a:accent5>
        <a:srgbClr val="424242"/>
      </a:accent5>
      <a:accent6>
        <a:srgbClr val="797979"/>
      </a:accent6>
      <a:hlink>
        <a:srgbClr val="A9A9A9"/>
      </a:hlink>
      <a:folHlink>
        <a:srgbClr val="D5D5D5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437</Words>
  <Application>Microsoft Office PowerPoint</Application>
  <PresentationFormat>Custom</PresentationFormat>
  <Paragraphs>56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Coatings for Improved UV-Protection of Additively Manufactured Photopolymers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 HERE</dc:title>
  <dc:creator>Sydney Brown</dc:creator>
  <cp:lastModifiedBy>Susan Luu</cp:lastModifiedBy>
  <cp:revision>2</cp:revision>
  <dcterms:created xsi:type="dcterms:W3CDTF">2018-02-06T21:34:11Z</dcterms:created>
  <dcterms:modified xsi:type="dcterms:W3CDTF">2024-05-20T16:30:44Z</dcterms:modified>
</cp:coreProperties>
</file>